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</p:sldIdLst>
  <p:sldSz cy="5143500" cx="9144000"/>
  <p:notesSz cx="6858000" cy="9144000"/>
  <p:embeddedFontLst>
    <p:embeddedFont>
      <p:font typeface="Ubuntu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Ubuntu-boldItalic.fntdata"/><Relationship Id="rId117" Type="http://schemas.openxmlformats.org/officeDocument/2006/relationships/font" Target="fonts/Ubuntu-italic.fntdata"/><Relationship Id="rId116" Type="http://schemas.openxmlformats.org/officeDocument/2006/relationships/font" Target="fonts/Ubuntu-bold.fntdata"/><Relationship Id="rId115" Type="http://schemas.openxmlformats.org/officeDocument/2006/relationships/font" Target="fonts/Ubuntu-regular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0260e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0260e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0260e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0260e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6d6019af2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6d6019af2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6d6019af2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6d6019af2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6d6019af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6d6019af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6d6019af2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6d6019af2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6d6019af2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6d6019af2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6d6019af2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6d6019af2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6d6019af2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6d6019af2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6d6019af2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6d6019af2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6d6019af2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6d6019af2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6d6019af2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6d6019af2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4c11462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4c11462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6d6019af2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6d6019af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4c11462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4c11462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4c11462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4c11462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4c11462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4c11462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d6019af2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d6019af2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4c11462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4c11462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4c11462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4c11462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d6019af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d6019af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4c11462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64c11462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56a210c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56a210c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4c11462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4c11462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4c11462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4c11462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4c11462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4c11462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4c11462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4c11462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4c11462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4c11462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4c11462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4c11462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4c11462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64c11462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4c11462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64c11462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4c11462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4c11462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64c11462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64c11462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56a210c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756a210c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4c11462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4c11462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4c114621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64c11462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4c11462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4c11462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4c11462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64c11462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4c11462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64c11462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4c11462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4c11462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4c114621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4c11462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4c114621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4c114621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4c11462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4c11462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64c11462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64c11462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56a210c2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56a210c2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4c114621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64c11462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64c114621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64c114621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64c11462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64c11462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64c114621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64c114621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4c11462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4c11462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4c11462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64c11462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4c114621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4c114621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6d6019af2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6d6019af2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6d6019af2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6d6019af2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6d6019af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6d6019af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56a210c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56a210c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6d6019af2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6d6019af2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d6019af2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6d6019af2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d6019af2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6d6019af2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d6019af2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6d6019af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64c114621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64c114621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64c114621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64c11462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64c114621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64c114621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64c114621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64c114621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4c114621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64c114621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64c114621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64c114621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56a210c2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56a210c2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64c114621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64c114621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64c114621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64c114621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6d6019af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6d6019af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6d6019af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6d6019af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6d6019af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6d6019af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6d6019af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6d6019af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d6019af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d6019af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6d6019af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6d6019af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6d6019af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6d6019af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6d6019af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6d6019af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56a210c2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56a210c2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6d6019af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6d6019af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6d6019af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6d6019af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6d6019af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6d6019af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6d6019af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6d6019af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6d6019af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6d6019af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6d6019af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6d6019af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6d6019af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6d6019af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d6019af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d6019af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6d6019af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6d6019af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6d6019af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6d6019af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56a210c2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56a210c2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6d6019af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6d6019af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6d6019af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6d6019af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6d6019af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6d6019af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6d6019af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6d6019af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6d6019af2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6d6019af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6d6019af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6d6019af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6d6019af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6d6019af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6d6019af2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6d6019af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6d6019af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6d6019af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6d6019af2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6d6019af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4c1146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4c1146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6d6019af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6d6019af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6d6019af2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6d6019af2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d6019af2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d6019af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6d6019af2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6d6019af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6d6019af2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6d6019af2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6d6019af2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6d6019af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6d6019af2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6d6019af2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6d6019af2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6d6019af2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6d6019af2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6d6019af2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6d6019af2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6d6019af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1966950" y="2797175"/>
            <a:ext cx="5210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2400">
                <a:solidFill>
                  <a:srgbClr val="000000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6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3800" y="863550"/>
            <a:ext cx="8696400" cy="4058400"/>
          </a:xfrm>
          <a:prstGeom prst="rect">
            <a:avLst/>
          </a:prstGeom>
          <a:solidFill>
            <a:srgbClr val="FFFFFF">
              <a:alpha val="534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  <a:defRPr sz="1800"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●"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●"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9.jpg"/><Relationship Id="rId4" Type="http://schemas.openxmlformats.org/officeDocument/2006/relationships/image" Target="../media/image9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9.jpg"/><Relationship Id="rId4" Type="http://schemas.openxmlformats.org/officeDocument/2006/relationships/image" Target="../media/image9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0.png"/><Relationship Id="rId4" Type="http://schemas.openxmlformats.org/officeDocument/2006/relationships/image" Target="../media/image100.jpg"/><Relationship Id="rId5" Type="http://schemas.openxmlformats.org/officeDocument/2006/relationships/image" Target="../media/image97.jpg"/><Relationship Id="rId6" Type="http://schemas.openxmlformats.org/officeDocument/2006/relationships/image" Target="../media/image96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8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Relationship Id="rId4" Type="http://schemas.openxmlformats.org/officeDocument/2006/relationships/image" Target="../media/image7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Relationship Id="rId4" Type="http://schemas.openxmlformats.org/officeDocument/2006/relationships/image" Target="../media/image77.png"/><Relationship Id="rId5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Relationship Id="rId4" Type="http://schemas.openxmlformats.org/officeDocument/2006/relationships/image" Target="../media/image77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Relationship Id="rId4" Type="http://schemas.openxmlformats.org/officeDocument/2006/relationships/image" Target="../media/image77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0.jp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2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Relationship Id="rId4" Type="http://schemas.openxmlformats.org/officeDocument/2006/relationships/image" Target="../media/image6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Relationship Id="rId4" Type="http://schemas.openxmlformats.org/officeDocument/2006/relationships/image" Target="../media/image83.png"/><Relationship Id="rId5" Type="http://schemas.openxmlformats.org/officeDocument/2006/relationships/image" Target="../media/image6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1.jpg"/><Relationship Id="rId4" Type="http://schemas.openxmlformats.org/officeDocument/2006/relationships/image" Target="../media/image88.jp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6.jpg"/><Relationship Id="rId4" Type="http://schemas.openxmlformats.org/officeDocument/2006/relationships/image" Target="../media/image102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9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9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9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9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9.jp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Previously…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959450" y="1867800"/>
            <a:ext cx="5225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Consolas"/>
                <a:ea typeface="Consolas"/>
                <a:cs typeface="Consolas"/>
                <a:sym typeface="Consolas"/>
              </a:rPr>
              <a:t>Edges and Features</a:t>
            </a:r>
            <a:endParaRPr b="1" sz="3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02400" y="304400"/>
            <a:ext cx="521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Moving On…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Self-difference</a:t>
            </a:r>
            <a:endParaRPr/>
          </a:p>
        </p:txBody>
      </p:sp>
      <p:sp>
        <p:nvSpPr>
          <p:cNvPr id="901" name="Google Shape;901;p112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Edge</a:t>
            </a:r>
            <a:r>
              <a:rPr lang="en"/>
              <a:t>: low along edge</a:t>
            </a:r>
            <a:endParaRPr/>
          </a:p>
        </p:txBody>
      </p:sp>
      <p:sp>
        <p:nvSpPr>
          <p:cNvPr id="902" name="Google Shape;902;p11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3" name="Google Shape;90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700" y="764875"/>
            <a:ext cx="4255798" cy="4255798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12"/>
          <p:cNvSpPr/>
          <p:nvPr/>
        </p:nvSpPr>
        <p:spPr>
          <a:xfrm>
            <a:off x="5978625" y="2399425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12"/>
          <p:cNvSpPr/>
          <p:nvPr/>
        </p:nvSpPr>
        <p:spPr>
          <a:xfrm>
            <a:off x="7112000" y="4328200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12"/>
          <p:cNvSpPr/>
          <p:nvPr/>
        </p:nvSpPr>
        <p:spPr>
          <a:xfrm>
            <a:off x="6213525" y="1060425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75" y="1295325"/>
            <a:ext cx="3725348" cy="372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1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Self-difference</a:t>
            </a:r>
            <a:endParaRPr/>
          </a:p>
        </p:txBody>
      </p:sp>
      <p:sp>
        <p:nvSpPr>
          <p:cNvPr id="913" name="Google Shape;913;p113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Corner</a:t>
            </a:r>
            <a:r>
              <a:rPr lang="en"/>
              <a:t>: mostly high</a:t>
            </a:r>
            <a:endParaRPr/>
          </a:p>
        </p:txBody>
      </p:sp>
      <p:sp>
        <p:nvSpPr>
          <p:cNvPr id="914" name="Google Shape;914;p11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700" y="764875"/>
            <a:ext cx="4255798" cy="4255798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13"/>
          <p:cNvSpPr/>
          <p:nvPr/>
        </p:nvSpPr>
        <p:spPr>
          <a:xfrm>
            <a:off x="5978625" y="2399425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13"/>
          <p:cNvSpPr/>
          <p:nvPr/>
        </p:nvSpPr>
        <p:spPr>
          <a:xfrm>
            <a:off x="7112000" y="4328200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13"/>
          <p:cNvSpPr/>
          <p:nvPr/>
        </p:nvSpPr>
        <p:spPr>
          <a:xfrm>
            <a:off x="6213525" y="1060425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9" name="Google Shape;91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50" y="1295325"/>
            <a:ext cx="3732223" cy="373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1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Self-difference</a:t>
            </a:r>
            <a:endParaRPr/>
          </a:p>
        </p:txBody>
      </p:sp>
      <p:sp>
        <p:nvSpPr>
          <p:cNvPr id="925" name="Google Shape;925;p114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Sky: low everywhere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Edge: low along edge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Corner: mostly high</a:t>
            </a:r>
            <a:endParaRPr/>
          </a:p>
        </p:txBody>
      </p:sp>
      <p:sp>
        <p:nvSpPr>
          <p:cNvPr id="926" name="Google Shape;926;p11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7" name="Google Shape;92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3101267"/>
            <a:ext cx="8684998" cy="191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0775" y="2651375"/>
            <a:ext cx="609600" cy="609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9" name="Google Shape;929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7200" y="2587975"/>
            <a:ext cx="609600" cy="609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0" name="Google Shape;930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25" y="2587975"/>
            <a:ext cx="609600" cy="609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Self-difference is still expensive</a:t>
            </a:r>
            <a:endParaRPr/>
          </a:p>
        </p:txBody>
      </p:sp>
      <p:sp>
        <p:nvSpPr>
          <p:cNvPr id="936" name="Google Shape;936;p115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Σ</a:t>
            </a:r>
            <a:r>
              <a:rPr b="1" baseline="-25000"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Σ</a:t>
            </a:r>
            <a:r>
              <a:rPr baseline="-25000" lang="en">
                <a:solidFill>
                  <a:schemeClr val="dk1"/>
                </a:solidFill>
              </a:rPr>
              <a:t>x,y</a:t>
            </a:r>
            <a:r>
              <a:rPr lang="en">
                <a:solidFill>
                  <a:schemeClr val="dk1"/>
                </a:solidFill>
              </a:rPr>
              <a:t> (I(x,y) - I(x+</a:t>
            </a:r>
            <a:r>
              <a:rPr b="1"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,y+</a:t>
            </a:r>
            <a:r>
              <a:rPr b="1"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))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Lots of summing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Need an approximation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If you want the mathy details, Szeliski pg 212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7" name="Google Shape;937;p11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 self-difference</a:t>
            </a:r>
            <a:endParaRPr/>
          </a:p>
        </p:txBody>
      </p:sp>
      <p:sp>
        <p:nvSpPr>
          <p:cNvPr id="943" name="Google Shape;943;p116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Char char="-"/>
            </a:pPr>
            <a:r>
              <a:rPr lang="en">
                <a:solidFill>
                  <a:schemeClr val="dk1"/>
                </a:solidFill>
              </a:rPr>
              <a:t>Look at nearby gradients I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 and I</a:t>
            </a:r>
            <a:r>
              <a:rPr baseline="-25000" lang="en">
                <a:solidFill>
                  <a:schemeClr val="dk1"/>
                </a:solidFill>
              </a:rPr>
              <a:t>y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If gradients are mostly zero, not a lot going on</a:t>
            </a:r>
            <a:endParaRPr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Low self-difference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If gradients are mostly in one direction, edge</a:t>
            </a:r>
            <a:endParaRPr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Still low self-difference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If gradients are in twoish directions, corner!</a:t>
            </a:r>
            <a:endParaRPr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High self-difference, good patch!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4" name="Google Shape;944;p11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 self-difference</a:t>
            </a:r>
            <a:endParaRPr/>
          </a:p>
        </p:txBody>
      </p:sp>
      <p:sp>
        <p:nvSpPr>
          <p:cNvPr id="950" name="Google Shape;950;p117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Char char="-"/>
            </a:pPr>
            <a:r>
              <a:rPr lang="en">
                <a:solidFill>
                  <a:schemeClr val="dk1"/>
                </a:solidFill>
              </a:rPr>
              <a:t>How do we tell what’s going on with gradients?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Eigen vectors/values!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Need structure matrix for patch, just a weighted sum of nearby gradient information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Not as complex as it looks, weighted sum of gradients near pixel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1" name="Google Shape;951;p11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2" name="Google Shape;95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88" y="2549875"/>
            <a:ext cx="48863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1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matrix</a:t>
            </a:r>
            <a:endParaRPr/>
          </a:p>
        </p:txBody>
      </p:sp>
      <p:sp>
        <p:nvSpPr>
          <p:cNvPr id="958" name="Google Shape;958;p118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Weighted sum of gradient information</a:t>
            </a:r>
            <a:endParaRPr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| </a:t>
            </a:r>
            <a:r>
              <a:rPr lang="en">
                <a:solidFill>
                  <a:schemeClr val="dk1"/>
                </a:solidFill>
              </a:rPr>
              <a:t>Σ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I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(i)I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(i)    </a:t>
            </a:r>
            <a:r>
              <a:rPr lang="en">
                <a:solidFill>
                  <a:schemeClr val="dk1"/>
                </a:solidFill>
              </a:rPr>
              <a:t>Σ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I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(i)I</a:t>
            </a:r>
            <a:r>
              <a:rPr baseline="-25000" lang="en">
                <a:solidFill>
                  <a:schemeClr val="dk1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(i) |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| </a:t>
            </a:r>
            <a:r>
              <a:rPr lang="en">
                <a:solidFill>
                  <a:schemeClr val="dk1"/>
                </a:solidFill>
              </a:rPr>
              <a:t>Σ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I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(i)I</a:t>
            </a:r>
            <a:r>
              <a:rPr baseline="-25000" lang="en">
                <a:solidFill>
                  <a:schemeClr val="dk1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(i)    </a:t>
            </a:r>
            <a:r>
              <a:rPr lang="en">
                <a:solidFill>
                  <a:schemeClr val="dk1"/>
                </a:solidFill>
              </a:rPr>
              <a:t>Σ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I</a:t>
            </a:r>
            <a:r>
              <a:rPr baseline="-25000" lang="en">
                <a:solidFill>
                  <a:schemeClr val="dk1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(i)I</a:t>
            </a:r>
            <a:r>
              <a:rPr baseline="-25000" lang="en">
                <a:solidFill>
                  <a:schemeClr val="dk1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(i) |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Can use Gaussian weighting </a:t>
            </a:r>
            <a:r>
              <a:rPr lang="en" sz="1800">
                <a:solidFill>
                  <a:schemeClr val="dk1"/>
                </a:solidFill>
              </a:rPr>
              <a:t>(so many gaussians)</a:t>
            </a:r>
            <a:endParaRPr sz="18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Eigen vectors/values of this matrix summarize the distribution of the gradients nearby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λ</a:t>
            </a:r>
            <a:r>
              <a:rPr baseline="-25000" lang="en">
                <a:solidFill>
                  <a:schemeClr val="dk1"/>
                </a:solidFill>
              </a:rPr>
              <a:t>1 </a:t>
            </a:r>
            <a:r>
              <a:rPr lang="en">
                <a:solidFill>
                  <a:schemeClr val="dk1"/>
                </a:solidFill>
              </a:rPr>
              <a:t>and λ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are eigenvalues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λ</a:t>
            </a:r>
            <a:r>
              <a:rPr baseline="-25000" lang="en">
                <a:solidFill>
                  <a:schemeClr val="dk1"/>
                </a:solidFill>
              </a:rPr>
              <a:t>1 </a:t>
            </a:r>
            <a:r>
              <a:rPr lang="en">
                <a:solidFill>
                  <a:schemeClr val="dk1"/>
                </a:solidFill>
              </a:rPr>
              <a:t>and λ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both small: no gradient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λ</a:t>
            </a:r>
            <a:r>
              <a:rPr baseline="-25000" lang="en">
                <a:solidFill>
                  <a:schemeClr val="dk1"/>
                </a:solidFill>
              </a:rPr>
              <a:t>1 </a:t>
            </a:r>
            <a:r>
              <a:rPr lang="en">
                <a:solidFill>
                  <a:schemeClr val="dk1"/>
                </a:solidFill>
              </a:rPr>
              <a:t>&gt;&gt; λ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: gradient in one direction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λ</a:t>
            </a:r>
            <a:r>
              <a:rPr baseline="-25000" lang="en">
                <a:solidFill>
                  <a:schemeClr val="dk1"/>
                </a:solidFill>
              </a:rPr>
              <a:t>1 </a:t>
            </a:r>
            <a:r>
              <a:rPr lang="en">
                <a:solidFill>
                  <a:schemeClr val="dk1"/>
                </a:solidFill>
              </a:rPr>
              <a:t>and λ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similar: multiple gradient directions, corner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9" name="Google Shape;959;p11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1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Estimating smallest eigen value</a:t>
            </a:r>
            <a:endParaRPr/>
          </a:p>
        </p:txBody>
      </p:sp>
      <p:sp>
        <p:nvSpPr>
          <p:cNvPr id="965" name="Google Shape;965;p119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Char char="-"/>
            </a:pPr>
            <a:r>
              <a:rPr lang="en">
                <a:solidFill>
                  <a:schemeClr val="dk1"/>
                </a:solidFill>
              </a:rPr>
              <a:t>A few methods:</a:t>
            </a:r>
            <a:endParaRPr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det(S) = </a:t>
            </a:r>
            <a:r>
              <a:rPr lang="en">
                <a:solidFill>
                  <a:schemeClr val="dk1"/>
                </a:solidFill>
              </a:rPr>
              <a:t>λ</a:t>
            </a:r>
            <a:r>
              <a:rPr baseline="-25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*λ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trace(S) = λ</a:t>
            </a:r>
            <a:r>
              <a:rPr baseline="-25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+λ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det(S) - α trace(S)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= λ</a:t>
            </a:r>
            <a:r>
              <a:rPr baseline="-25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λ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- α(λ</a:t>
            </a:r>
            <a:r>
              <a:rPr baseline="-25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+λ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det(S) / trace(S) = λ</a:t>
            </a:r>
            <a:r>
              <a:rPr baseline="-25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λ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/(λ</a:t>
            </a:r>
            <a:r>
              <a:rPr baseline="-25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+λ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If these estimates are large, λ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is large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6" name="Google Shape;966;p11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2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Harris Corner Detector</a:t>
            </a:r>
            <a:endParaRPr/>
          </a:p>
        </p:txBody>
      </p:sp>
      <p:sp>
        <p:nvSpPr>
          <p:cNvPr id="972" name="Google Shape;972;p120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Char char="-"/>
            </a:pPr>
            <a:r>
              <a:rPr lang="en">
                <a:solidFill>
                  <a:schemeClr val="dk1"/>
                </a:solidFill>
              </a:rPr>
              <a:t>Calculate derivatives </a:t>
            </a:r>
            <a:r>
              <a:rPr lang="en">
                <a:solidFill>
                  <a:schemeClr val="dk1"/>
                </a:solidFill>
              </a:rPr>
              <a:t>I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 and I</a:t>
            </a:r>
            <a:r>
              <a:rPr baseline="-25000" lang="en">
                <a:solidFill>
                  <a:schemeClr val="dk1"/>
                </a:solidFill>
              </a:rPr>
              <a:t>y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Calculate 3 measures I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I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, I</a:t>
            </a:r>
            <a:r>
              <a:rPr baseline="-25000" lang="en">
                <a:solidFill>
                  <a:schemeClr val="dk1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I</a:t>
            </a:r>
            <a:r>
              <a:rPr baseline="-25000" lang="en">
                <a:solidFill>
                  <a:schemeClr val="dk1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, I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I</a:t>
            </a:r>
            <a:r>
              <a:rPr baseline="-25000" lang="en">
                <a:solidFill>
                  <a:schemeClr val="dk1"/>
                </a:solidFill>
              </a:rPr>
              <a:t>y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Calculate weighted sums</a:t>
            </a:r>
            <a:endParaRPr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Want a weighted sum of nearby pixels, guess what this is?</a:t>
            </a:r>
            <a:endParaRPr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Gaussian!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Estimate response based on smallest eigen value</a:t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Non-max suppression (just like canny)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3" name="Google Shape;973;p12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2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86425"/>
            <a:ext cx="9144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Cross-Correlation vs Convolution</a:t>
            </a:r>
            <a:endParaRPr/>
          </a:p>
        </p:txBody>
      </p:sp>
      <p:sp>
        <p:nvSpPr>
          <p:cNvPr id="148" name="Google Shape;148;p2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1069675"/>
            <a:ext cx="3768194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294" y="1069675"/>
            <a:ext cx="3768194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2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5" name="Google Shape;985;p122"/>
          <p:cNvPicPr preferRelativeResize="0"/>
          <p:nvPr/>
        </p:nvPicPr>
        <p:blipFill rotWithShape="1">
          <a:blip r:embed="rId3">
            <a:alphaModFix/>
          </a:blip>
          <a:srcRect b="40740" l="55741" r="14596" t="42574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Cross-Correlation vs Convolution</a:t>
            </a:r>
            <a:endParaRPr/>
          </a:p>
        </p:txBody>
      </p:sp>
      <p:sp>
        <p:nvSpPr>
          <p:cNvPr id="156" name="Google Shape;156;p2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1069675"/>
            <a:ext cx="3768194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294" y="1069675"/>
            <a:ext cx="3768194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/>
          <p:nvPr/>
        </p:nvSpPr>
        <p:spPr>
          <a:xfrm>
            <a:off x="106050" y="967725"/>
            <a:ext cx="4029900" cy="372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3168275" y="764875"/>
            <a:ext cx="1405200" cy="357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in HW!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Cross-Correlation vs Convolution</a:t>
            </a:r>
            <a:endParaRPr/>
          </a:p>
        </p:txBody>
      </p:sp>
      <p:sp>
        <p:nvSpPr>
          <p:cNvPr id="166" name="Google Shape;166;p2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1069675"/>
            <a:ext cx="3768194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294" y="1069675"/>
            <a:ext cx="3768194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/>
        </p:nvSpPr>
        <p:spPr>
          <a:xfrm>
            <a:off x="5015450" y="1007475"/>
            <a:ext cx="4029900" cy="37230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5242525" y="764875"/>
            <a:ext cx="2698200" cy="357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nicer mathematically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 what can we do with these convolutions anyway?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Mathematically: all the nice things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Commutative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A*B = B*A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Associative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A*(B*C) = (A*B)*C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Distributes over addition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A*(B+C) = A*B + A*C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Plays well with scalars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x(A*B) = (xA)*B = A*(xB)</a:t>
            </a:r>
            <a:endParaRPr/>
          </a:p>
        </p:txBody>
      </p:sp>
      <p:sp>
        <p:nvSpPr>
          <p:cNvPr id="177" name="Google Shape;177;p2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 what can we do with these convolutions anyway?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means some convolutions decompose: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2d gaussian is just composition of 1d gaussians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Faster to run 2 1d convolutions</a:t>
            </a:r>
            <a:endParaRPr/>
          </a:p>
        </p:txBody>
      </p:sp>
      <p:sp>
        <p:nvSpPr>
          <p:cNvPr id="184" name="Google Shape;184;p2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 what can we do with these convolutions anyway?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Blurring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Sharpening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Edges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Features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Derivatives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Super-resolution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Classification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Detection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Image captioning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...</a:t>
            </a:r>
            <a:endParaRPr/>
          </a:p>
        </p:txBody>
      </p:sp>
      <p:sp>
        <p:nvSpPr>
          <p:cNvPr id="191" name="Google Shape;191;p2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 what can we do with these convolutions anyway?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Blurring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Sharpening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Edges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Features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Derivatives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Super-resolution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Classification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Detection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Image captioning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...</a:t>
            </a:r>
            <a:endParaRPr/>
          </a:p>
        </p:txBody>
      </p:sp>
      <p:sp>
        <p:nvSpPr>
          <p:cNvPr id="198" name="Google Shape;198;p2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3932400" y="1211125"/>
            <a:ext cx="48144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of computer vision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</a:t>
            </a:r>
            <a:r>
              <a:rPr b="1" lang="en" sz="2400"/>
              <a:t>convolutions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(basically)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 what can we do with these convolutions anyway?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Blurring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Sharpening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Edges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Features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Derivatives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Super-resolution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Classification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Detection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Image captioning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...</a:t>
            </a:r>
            <a:endParaRPr/>
          </a:p>
        </p:txBody>
      </p:sp>
      <p:sp>
        <p:nvSpPr>
          <p:cNvPr id="206" name="Google Shape;206;p3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3932400" y="1211125"/>
            <a:ext cx="48144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of computer vision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</a:t>
            </a:r>
            <a:r>
              <a:rPr b="1" lang="en" sz="2400"/>
              <a:t>convolutions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(basically)</a:t>
            </a:r>
            <a:endParaRPr sz="2400"/>
          </a:p>
        </p:txBody>
      </p:sp>
      <p:sp>
        <p:nvSpPr>
          <p:cNvPr id="208" name="Google Shape;208;p30"/>
          <p:cNvSpPr/>
          <p:nvPr/>
        </p:nvSpPr>
        <p:spPr>
          <a:xfrm>
            <a:off x="609800" y="1708375"/>
            <a:ext cx="1299000" cy="41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an edge?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Image is a function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Edges are rapid changes in this function</a:t>
            </a:r>
            <a:endParaRPr/>
          </a:p>
        </p:txBody>
      </p:sp>
      <p:sp>
        <p:nvSpPr>
          <p:cNvPr id="215" name="Google Shape;215;p3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287" y="1756275"/>
            <a:ext cx="3205635" cy="32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74" y="1756275"/>
            <a:ext cx="3836555" cy="32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</p:txBody>
      </p:sp>
      <p:sp>
        <p:nvSpPr>
          <p:cNvPr id="65" name="Google Shape;65;p1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an edge?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Image is a function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Edges are rapid changes in this function</a:t>
            </a:r>
            <a:endParaRPr/>
          </a:p>
        </p:txBody>
      </p:sp>
      <p:sp>
        <p:nvSpPr>
          <p:cNvPr id="224" name="Google Shape;224;p3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744650"/>
            <a:ext cx="62865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edges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Could take derivative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Edges = high response </a:t>
            </a:r>
            <a:endParaRPr/>
          </a:p>
        </p:txBody>
      </p:sp>
      <p:sp>
        <p:nvSpPr>
          <p:cNvPr id="232" name="Google Shape;232;p3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 b="33506" l="0" r="0" t="0"/>
          <a:stretch/>
        </p:blipFill>
        <p:spPr>
          <a:xfrm>
            <a:off x="4648400" y="1159251"/>
            <a:ext cx="4266100" cy="386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derivatives</a:t>
            </a:r>
            <a:endParaRPr/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Recall: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We don’t have an “actual”</a:t>
            </a:r>
            <a:br>
              <a:rPr lang="en"/>
            </a:br>
            <a:r>
              <a:rPr lang="en"/>
              <a:t>Function, must estimate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Possibility: set h = 1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What will that look like?</a:t>
            </a:r>
            <a:endParaRPr/>
          </a:p>
        </p:txBody>
      </p:sp>
      <p:sp>
        <p:nvSpPr>
          <p:cNvPr id="240" name="Google Shape;240;p3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 rotWithShape="1">
          <a:blip r:embed="rId3">
            <a:alphaModFix/>
          </a:blip>
          <a:srcRect b="33506" l="0" r="0" t="0"/>
          <a:stretch/>
        </p:blipFill>
        <p:spPr>
          <a:xfrm>
            <a:off x="4648400" y="1159251"/>
            <a:ext cx="4266100" cy="38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163" y="1159238"/>
            <a:ext cx="22193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derivatives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Recall: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We don’t have an “actual”</a:t>
            </a:r>
            <a:br>
              <a:rPr lang="en"/>
            </a:br>
            <a:r>
              <a:rPr lang="en"/>
              <a:t>Function, must estimate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Possibility: set h = 1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What will that look like?</a:t>
            </a:r>
            <a:endParaRPr/>
          </a:p>
        </p:txBody>
      </p:sp>
      <p:sp>
        <p:nvSpPr>
          <p:cNvPr id="249" name="Google Shape;249;p3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 rotWithShape="1">
          <a:blip r:embed="rId3">
            <a:alphaModFix/>
          </a:blip>
          <a:srcRect b="33506" l="0" r="0" t="0"/>
          <a:stretch/>
        </p:blipFill>
        <p:spPr>
          <a:xfrm>
            <a:off x="4648400" y="1159251"/>
            <a:ext cx="4266100" cy="38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163" y="1159238"/>
            <a:ext cx="22193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9800" y="3052425"/>
            <a:ext cx="1968250" cy="19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derivatives</a:t>
            </a:r>
            <a:endParaRPr/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Recall: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We don’t have an “actual”</a:t>
            </a:r>
            <a:br>
              <a:rPr lang="en"/>
            </a:br>
            <a:r>
              <a:rPr lang="en"/>
              <a:t>Function, must estimate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Possibility: set h =</a:t>
            </a:r>
            <a:r>
              <a:rPr lang="en"/>
              <a:t> 2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What will that look like</a:t>
            </a:r>
            <a:r>
              <a:rPr lang="en"/>
              <a:t>?</a:t>
            </a:r>
            <a:endParaRPr/>
          </a:p>
        </p:txBody>
      </p:sp>
      <p:sp>
        <p:nvSpPr>
          <p:cNvPr id="259" name="Google Shape;259;p3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/>
          </a:blip>
          <a:srcRect b="33506" l="0" r="0" t="0"/>
          <a:stretch/>
        </p:blipFill>
        <p:spPr>
          <a:xfrm>
            <a:off x="4648400" y="1159251"/>
            <a:ext cx="4266100" cy="38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163" y="1159238"/>
            <a:ext cx="22193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derivatives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Recall: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We don’t have an “actual”</a:t>
            </a:r>
            <a:br>
              <a:rPr lang="en"/>
            </a:br>
            <a:r>
              <a:rPr lang="en"/>
              <a:t>Function, must estimate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Possibility: set h = 2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What will that look like?</a:t>
            </a:r>
            <a:endParaRPr/>
          </a:p>
        </p:txBody>
      </p:sp>
      <p:sp>
        <p:nvSpPr>
          <p:cNvPr id="268" name="Google Shape;268;p3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33506" l="0" r="0" t="0"/>
          <a:stretch/>
        </p:blipFill>
        <p:spPr>
          <a:xfrm>
            <a:off x="4648400" y="1159251"/>
            <a:ext cx="4266100" cy="38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163" y="1159238"/>
            <a:ext cx="22193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175" y="3093911"/>
            <a:ext cx="2330725" cy="1933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are noisy!</a:t>
            </a:r>
            <a:endParaRPr/>
          </a:p>
        </p:txBody>
      </p:sp>
      <p:sp>
        <p:nvSpPr>
          <p:cNvPr id="277" name="Google Shape;277;p3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1069675"/>
            <a:ext cx="3648066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491" y="1069675"/>
            <a:ext cx="4381009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/>
          <p:nvPr/>
        </p:nvSpPr>
        <p:spPr>
          <a:xfrm>
            <a:off x="1034000" y="2346400"/>
            <a:ext cx="4506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 already know how to smooth</a:t>
            </a:r>
            <a:endParaRPr/>
          </a:p>
        </p:txBody>
      </p:sp>
      <p:sp>
        <p:nvSpPr>
          <p:cNvPr id="286" name="Google Shape;286;p3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351" y="1483350"/>
            <a:ext cx="3048751" cy="25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250" y="1429726"/>
            <a:ext cx="3048751" cy="25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881875"/>
            <a:ext cx="2248750" cy="16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1829550" y="1881875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*         =</a:t>
            </a:r>
            <a:endParaRPr sz="9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 already know how to smooth</a:t>
            </a:r>
            <a:endParaRPr/>
          </a:p>
        </p:txBody>
      </p:sp>
      <p:sp>
        <p:nvSpPr>
          <p:cNvPr id="296" name="Google Shape;296;p4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351" y="1483350"/>
            <a:ext cx="3048751" cy="25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250" y="1429726"/>
            <a:ext cx="3048751" cy="25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881875"/>
            <a:ext cx="2248750" cy="16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1829550" y="1881875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*         =</a:t>
            </a:r>
            <a:endParaRPr sz="9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first, then derivative</a:t>
            </a:r>
            <a:endParaRPr/>
          </a:p>
        </p:txBody>
      </p:sp>
      <p:sp>
        <p:nvSpPr>
          <p:cNvPr id="306" name="Google Shape;306;p4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475"/>
            <a:ext cx="8839200" cy="368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</p:txBody>
      </p:sp>
      <p:sp>
        <p:nvSpPr>
          <p:cNvPr id="73" name="Google Shape;73;p1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first, then derivative</a:t>
            </a:r>
            <a:endParaRPr/>
          </a:p>
        </p:txBody>
      </p:sp>
      <p:sp>
        <p:nvSpPr>
          <p:cNvPr id="313" name="Google Shape;313;p4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475"/>
            <a:ext cx="8839200" cy="368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first, then derivative</a:t>
            </a:r>
            <a:endParaRPr/>
          </a:p>
        </p:txBody>
      </p:sp>
      <p:sp>
        <p:nvSpPr>
          <p:cNvPr id="320" name="Google Shape;320;p4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3" y="1069675"/>
            <a:ext cx="7442377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first, then derivative</a:t>
            </a:r>
            <a:endParaRPr/>
          </a:p>
        </p:txBody>
      </p:sp>
      <p:sp>
        <p:nvSpPr>
          <p:cNvPr id="327" name="Google Shape;327;p4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3" y="1069675"/>
            <a:ext cx="7442377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first, then derivative</a:t>
            </a:r>
            <a:endParaRPr/>
          </a:p>
        </p:txBody>
      </p:sp>
      <p:sp>
        <p:nvSpPr>
          <p:cNvPr id="334" name="Google Shape;334;p4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3" y="1069675"/>
            <a:ext cx="7442377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first, then derivative</a:t>
            </a:r>
            <a:endParaRPr/>
          </a:p>
        </p:txBody>
      </p:sp>
      <p:sp>
        <p:nvSpPr>
          <p:cNvPr id="341" name="Google Shape;341;p4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3" y="1069675"/>
            <a:ext cx="7442377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first, then derivative</a:t>
            </a:r>
            <a:endParaRPr/>
          </a:p>
        </p:txBody>
      </p:sp>
      <p:sp>
        <p:nvSpPr>
          <p:cNvPr id="348" name="Google Shape;348;p4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3" y="1069675"/>
            <a:ext cx="7442377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first, then derivative</a:t>
            </a:r>
            <a:endParaRPr/>
          </a:p>
        </p:txBody>
      </p:sp>
      <p:sp>
        <p:nvSpPr>
          <p:cNvPr id="355" name="Google Shape;355;p4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3" y="1069675"/>
            <a:ext cx="7442377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first, then derivative</a:t>
            </a:r>
            <a:endParaRPr/>
          </a:p>
        </p:txBody>
      </p:sp>
      <p:sp>
        <p:nvSpPr>
          <p:cNvPr id="362" name="Google Shape;362;p4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3" y="1069675"/>
            <a:ext cx="7442377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first, then derivative</a:t>
            </a:r>
            <a:endParaRPr/>
          </a:p>
        </p:txBody>
      </p:sp>
      <p:sp>
        <p:nvSpPr>
          <p:cNvPr id="369" name="Google Shape;369;p5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3" y="1069675"/>
            <a:ext cx="7442377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first, then derivative</a:t>
            </a:r>
            <a:endParaRPr/>
          </a:p>
        </p:txBody>
      </p:sp>
      <p:sp>
        <p:nvSpPr>
          <p:cNvPr id="376" name="Google Shape;376;p5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3" y="1069675"/>
            <a:ext cx="7442377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23800" y="764875"/>
            <a:ext cx="4352700" cy="4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 = (166, 172.5, 100)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Sobel filter! Smooth &amp; </a:t>
            </a:r>
            <a:r>
              <a:rPr lang="en"/>
              <a:t>derivative</a:t>
            </a:r>
            <a:endParaRPr/>
          </a:p>
        </p:txBody>
      </p:sp>
      <p:sp>
        <p:nvSpPr>
          <p:cNvPr id="383" name="Google Shape;383;p5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813" y="1069675"/>
            <a:ext cx="7442377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500" y="2995947"/>
            <a:ext cx="2579800" cy="20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derivatives</a:t>
            </a:r>
            <a:endParaRPr/>
          </a:p>
        </p:txBody>
      </p:sp>
      <p:sp>
        <p:nvSpPr>
          <p:cNvPr id="391" name="Google Shape;391;p53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Recall: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Want smoothing too!</a:t>
            </a:r>
            <a:endParaRPr/>
          </a:p>
        </p:txBody>
      </p:sp>
      <p:sp>
        <p:nvSpPr>
          <p:cNvPr id="392" name="Google Shape;392;p5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53"/>
          <p:cNvPicPr preferRelativeResize="0"/>
          <p:nvPr/>
        </p:nvPicPr>
        <p:blipFill rotWithShape="1">
          <a:blip r:embed="rId3">
            <a:alphaModFix/>
          </a:blip>
          <a:srcRect b="33506" l="0" r="0" t="0"/>
          <a:stretch/>
        </p:blipFill>
        <p:spPr>
          <a:xfrm>
            <a:off x="4648400" y="1159251"/>
            <a:ext cx="4266100" cy="38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163" y="1159238"/>
            <a:ext cx="22193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00" y="2755550"/>
            <a:ext cx="4541825" cy="22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edges</a:t>
            </a:r>
            <a:endParaRPr/>
          </a:p>
        </p:txBody>
      </p:sp>
      <p:sp>
        <p:nvSpPr>
          <p:cNvPr id="401" name="Google Shape;401;p54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Could take derivative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Find high responses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Sobel filters!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But…</a:t>
            </a:r>
            <a:r>
              <a:rPr lang="en"/>
              <a:t> </a:t>
            </a:r>
            <a:endParaRPr/>
          </a:p>
        </p:txBody>
      </p:sp>
      <p:sp>
        <p:nvSpPr>
          <p:cNvPr id="402" name="Google Shape;402;p5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54"/>
          <p:cNvPicPr preferRelativeResize="0"/>
          <p:nvPr/>
        </p:nvPicPr>
        <p:blipFill rotWithShape="1">
          <a:blip r:embed="rId3">
            <a:alphaModFix/>
          </a:blip>
          <a:srcRect b="33506" l="0" r="0" t="0"/>
          <a:stretch/>
        </p:blipFill>
        <p:spPr>
          <a:xfrm>
            <a:off x="4654100" y="1152388"/>
            <a:ext cx="4266100" cy="38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125" y="2868300"/>
            <a:ext cx="2159249" cy="2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00" y="2868300"/>
            <a:ext cx="2159249" cy="215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edges</a:t>
            </a:r>
            <a:endParaRPr/>
          </a:p>
        </p:txBody>
      </p:sp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Could take derivative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Find high responses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Sobel filters!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But…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Edges go both ways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Want to find extrema </a:t>
            </a:r>
            <a:endParaRPr/>
          </a:p>
        </p:txBody>
      </p:sp>
      <p:sp>
        <p:nvSpPr>
          <p:cNvPr id="412" name="Google Shape;412;p5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 rotWithShape="1">
          <a:blip r:embed="rId3">
            <a:alphaModFix/>
          </a:blip>
          <a:srcRect b="33506" l="0" r="0" t="0"/>
          <a:stretch/>
        </p:blipFill>
        <p:spPr>
          <a:xfrm>
            <a:off x="4654100" y="1159277"/>
            <a:ext cx="4266100" cy="386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derivative!</a:t>
            </a:r>
            <a:endParaRPr/>
          </a:p>
        </p:txBody>
      </p:sp>
      <p:sp>
        <p:nvSpPr>
          <p:cNvPr id="419" name="Google Shape;419;p56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Crosses zero at extrema</a:t>
            </a:r>
            <a:endParaRPr/>
          </a:p>
        </p:txBody>
      </p:sp>
      <p:sp>
        <p:nvSpPr>
          <p:cNvPr id="420" name="Google Shape;420;p5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075" y="1377880"/>
            <a:ext cx="2676425" cy="364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475" y="1377875"/>
            <a:ext cx="2676425" cy="36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Laplacian (2nd derivative)!</a:t>
            </a:r>
            <a:endParaRPr/>
          </a:p>
        </p:txBody>
      </p:sp>
      <p:sp>
        <p:nvSpPr>
          <p:cNvPr id="428" name="Google Shape;428;p57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Crosses zero at extrema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Recall: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Laplacian: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Again, have to</a:t>
            </a:r>
            <a:br>
              <a:rPr lang="en"/>
            </a:br>
            <a:r>
              <a:rPr lang="en"/>
              <a:t>e</a:t>
            </a:r>
            <a:r>
              <a:rPr lang="en"/>
              <a:t>stimate f’’(x):</a:t>
            </a:r>
            <a:endParaRPr/>
          </a:p>
        </p:txBody>
      </p:sp>
      <p:sp>
        <p:nvSpPr>
          <p:cNvPr id="429" name="Google Shape;429;p5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650" y="1377880"/>
            <a:ext cx="2676425" cy="364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075" y="1377875"/>
            <a:ext cx="2676425" cy="36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813" y="1616550"/>
            <a:ext cx="3228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650" y="2328850"/>
            <a:ext cx="13906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376" y="3636901"/>
            <a:ext cx="13906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1000" y="3636900"/>
            <a:ext cx="13906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Laplacians</a:t>
            </a:r>
            <a:endParaRPr/>
          </a:p>
        </p:txBody>
      </p:sp>
      <p:sp>
        <p:nvSpPr>
          <p:cNvPr id="441" name="Google Shape;441;p58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Laplacian: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00" y="1215325"/>
            <a:ext cx="13906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Laplacians</a:t>
            </a:r>
            <a:endParaRPr/>
          </a:p>
        </p:txBody>
      </p:sp>
      <p:sp>
        <p:nvSpPr>
          <p:cNvPr id="449" name="Google Shape;449;p59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Laplacian: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Measures the divergence of the gradient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Flux of gradient vector field through small area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00" y="1215325"/>
            <a:ext cx="13906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223800" y="764875"/>
            <a:ext cx="4352700" cy="4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 = (166, 172.5, 100)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Fill in the rest</a:t>
            </a:r>
            <a:endParaRPr/>
          </a:p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Laplacians</a:t>
            </a:r>
            <a:endParaRPr/>
          </a:p>
        </p:txBody>
      </p:sp>
      <p:sp>
        <p:nvSpPr>
          <p:cNvPr id="487" name="Google Shape;487;p66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Laplacian: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00" y="1215325"/>
            <a:ext cx="13906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900" y="764875"/>
            <a:ext cx="5158298" cy="128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Laplacians</a:t>
            </a:r>
            <a:endParaRPr/>
          </a:p>
        </p:txBody>
      </p:sp>
      <p:sp>
        <p:nvSpPr>
          <p:cNvPr id="496" name="Google Shape;496;p67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Laplacian: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00" y="1215325"/>
            <a:ext cx="13906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900" y="764875"/>
            <a:ext cx="5158298" cy="12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3687" y="1926806"/>
            <a:ext cx="3094725" cy="12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7"/>
          <p:cNvSpPr/>
          <p:nvPr/>
        </p:nvSpPr>
        <p:spPr>
          <a:xfrm>
            <a:off x="5779800" y="1763100"/>
            <a:ext cx="649575" cy="556775"/>
          </a:xfrm>
          <a:custGeom>
            <a:rect b="b" l="l" r="r" t="t"/>
            <a:pathLst>
              <a:path extrusionOk="0" h="22271" w="25983">
                <a:moveTo>
                  <a:pt x="25983" y="0"/>
                </a:moveTo>
                <a:cubicBezTo>
                  <a:pt x="22009" y="5677"/>
                  <a:pt x="18668" y="12109"/>
                  <a:pt x="13257" y="16438"/>
                </a:cubicBezTo>
                <a:cubicBezTo>
                  <a:pt x="9487" y="19454"/>
                  <a:pt x="4319" y="20114"/>
                  <a:pt x="0" y="2227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Laplacians</a:t>
            </a:r>
            <a:endParaRPr/>
          </a:p>
        </p:txBody>
      </p:sp>
      <p:sp>
        <p:nvSpPr>
          <p:cNvPr id="507" name="Google Shape;507;p68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Laplacian: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00" y="1215325"/>
            <a:ext cx="13906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900" y="764875"/>
            <a:ext cx="5158298" cy="12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3687" y="1926806"/>
            <a:ext cx="3094725" cy="12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3671" y="3028451"/>
            <a:ext cx="3094731" cy="12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8"/>
          <p:cNvSpPr/>
          <p:nvPr/>
        </p:nvSpPr>
        <p:spPr>
          <a:xfrm>
            <a:off x="5664839" y="2876650"/>
            <a:ext cx="61925" cy="450725"/>
          </a:xfrm>
          <a:custGeom>
            <a:rect b="b" l="l" r="r" t="t"/>
            <a:pathLst>
              <a:path extrusionOk="0" h="18029" w="2477">
                <a:moveTo>
                  <a:pt x="2477" y="0"/>
                </a:moveTo>
                <a:cubicBezTo>
                  <a:pt x="-2526" y="3335"/>
                  <a:pt x="1947" y="12017"/>
                  <a:pt x="1947" y="18029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14" name="Google Shape;514;p68"/>
          <p:cNvSpPr/>
          <p:nvPr/>
        </p:nvSpPr>
        <p:spPr>
          <a:xfrm>
            <a:off x="5779800" y="1763100"/>
            <a:ext cx="649575" cy="556775"/>
          </a:xfrm>
          <a:custGeom>
            <a:rect b="b" l="l" r="r" t="t"/>
            <a:pathLst>
              <a:path extrusionOk="0" h="22271" w="25983">
                <a:moveTo>
                  <a:pt x="25983" y="0"/>
                </a:moveTo>
                <a:cubicBezTo>
                  <a:pt x="22009" y="5677"/>
                  <a:pt x="18668" y="12109"/>
                  <a:pt x="13257" y="16438"/>
                </a:cubicBezTo>
                <a:cubicBezTo>
                  <a:pt x="9487" y="19454"/>
                  <a:pt x="4319" y="20114"/>
                  <a:pt x="0" y="2227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Laplacians</a:t>
            </a:r>
            <a:endParaRPr/>
          </a:p>
        </p:txBody>
      </p:sp>
      <p:sp>
        <p:nvSpPr>
          <p:cNvPr id="520" name="Google Shape;520;p69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Laplacian: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00" y="1215325"/>
            <a:ext cx="13906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900" y="764875"/>
            <a:ext cx="5158298" cy="12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3687" y="1926806"/>
            <a:ext cx="3094725" cy="12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3671" y="3028451"/>
            <a:ext cx="3094731" cy="12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8" y="2578225"/>
            <a:ext cx="3907444" cy="24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9"/>
          <p:cNvSpPr/>
          <p:nvPr/>
        </p:nvSpPr>
        <p:spPr>
          <a:xfrm>
            <a:off x="5664839" y="2876650"/>
            <a:ext cx="61925" cy="450725"/>
          </a:xfrm>
          <a:custGeom>
            <a:rect b="b" l="l" r="r" t="t"/>
            <a:pathLst>
              <a:path extrusionOk="0" h="18029" w="2477">
                <a:moveTo>
                  <a:pt x="2477" y="0"/>
                </a:moveTo>
                <a:cubicBezTo>
                  <a:pt x="-2526" y="3335"/>
                  <a:pt x="1947" y="12017"/>
                  <a:pt x="1947" y="18029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28" name="Google Shape;528;p69"/>
          <p:cNvSpPr/>
          <p:nvPr/>
        </p:nvSpPr>
        <p:spPr>
          <a:xfrm>
            <a:off x="5779800" y="1763100"/>
            <a:ext cx="649575" cy="556775"/>
          </a:xfrm>
          <a:custGeom>
            <a:rect b="b" l="l" r="r" t="t"/>
            <a:pathLst>
              <a:path extrusionOk="0" h="22271" w="25983">
                <a:moveTo>
                  <a:pt x="25983" y="0"/>
                </a:moveTo>
                <a:cubicBezTo>
                  <a:pt x="22009" y="5677"/>
                  <a:pt x="18668" y="12109"/>
                  <a:pt x="13257" y="16438"/>
                </a:cubicBezTo>
                <a:cubicBezTo>
                  <a:pt x="9487" y="19454"/>
                  <a:pt x="4319" y="20114"/>
                  <a:pt x="0" y="2227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29" name="Google Shape;529;p69"/>
          <p:cNvSpPr/>
          <p:nvPr/>
        </p:nvSpPr>
        <p:spPr>
          <a:xfrm>
            <a:off x="967725" y="2653721"/>
            <a:ext cx="4732550" cy="1970850"/>
          </a:xfrm>
          <a:custGeom>
            <a:rect b="b" l="l" r="r" t="t"/>
            <a:pathLst>
              <a:path extrusionOk="0" h="78834" w="189302">
                <a:moveTo>
                  <a:pt x="189302" y="59822"/>
                </a:moveTo>
                <a:cubicBezTo>
                  <a:pt x="182468" y="67794"/>
                  <a:pt x="174301" y="77374"/>
                  <a:pt x="163849" y="78381"/>
                </a:cubicBezTo>
                <a:cubicBezTo>
                  <a:pt x="145070" y="80191"/>
                  <a:pt x="124992" y="73906"/>
                  <a:pt x="109233" y="63533"/>
                </a:cubicBezTo>
                <a:cubicBezTo>
                  <a:pt x="94372" y="53751"/>
                  <a:pt x="89040" y="33102"/>
                  <a:pt x="74236" y="23234"/>
                </a:cubicBezTo>
                <a:cubicBezTo>
                  <a:pt x="69667" y="20189"/>
                  <a:pt x="65018" y="17266"/>
                  <a:pt x="60449" y="14220"/>
                </a:cubicBezTo>
                <a:cubicBezTo>
                  <a:pt x="48357" y="6159"/>
                  <a:pt x="33424" y="-1956"/>
                  <a:pt x="19089" y="433"/>
                </a:cubicBezTo>
                <a:cubicBezTo>
                  <a:pt x="9963" y="1954"/>
                  <a:pt x="0" y="11331"/>
                  <a:pt x="0" y="20583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Laplacians</a:t>
            </a:r>
            <a:endParaRPr/>
          </a:p>
        </p:txBody>
      </p:sp>
      <p:sp>
        <p:nvSpPr>
          <p:cNvPr id="535" name="Google Shape;535;p70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Laplacian: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Negative Laplacian, -4 in middle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Positive Laplacian  ---&gt;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7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00" y="1215325"/>
            <a:ext cx="13906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8" y="2578225"/>
            <a:ext cx="3907444" cy="244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050" y="2263225"/>
            <a:ext cx="2757449" cy="275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Laplacians also sensitive to noise</a:t>
            </a:r>
            <a:endParaRPr/>
          </a:p>
        </p:txBody>
      </p:sp>
      <p:sp>
        <p:nvSpPr>
          <p:cNvPr id="545" name="Google Shape;545;p71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Again, use gaussian smoothing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Can just use one kernel since convs commute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Laplacian of Gaussian, LoG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Can get good approx. with</a:t>
            </a:r>
            <a:br>
              <a:rPr lang="en"/>
            </a:br>
            <a:r>
              <a:rPr lang="en"/>
              <a:t>5x5 - 9x9 kernels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_color" id="547" name="Google Shape;54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4338" y="2208050"/>
            <a:ext cx="3750174" cy="28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methods</a:t>
            </a:r>
            <a:endParaRPr/>
          </a:p>
        </p:txBody>
      </p:sp>
      <p:sp>
        <p:nvSpPr>
          <p:cNvPr id="96" name="Google Shape;96;p1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917275"/>
            <a:ext cx="1610574" cy="16105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3416975"/>
            <a:ext cx="1610574" cy="16105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150" y="917275"/>
            <a:ext cx="1610575" cy="16105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7150" y="3416975"/>
            <a:ext cx="1610574" cy="16105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4800" y="3416975"/>
            <a:ext cx="1610574" cy="16105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6225" y="917275"/>
            <a:ext cx="2347300" cy="2347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edge detector:</a:t>
            </a:r>
            <a:endParaRPr/>
          </a:p>
        </p:txBody>
      </p:sp>
      <p:sp>
        <p:nvSpPr>
          <p:cNvPr id="553" name="Google Shape;553;p72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Image is a function: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Has high frequency and low frequency components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Think in terms of </a:t>
            </a:r>
            <a:r>
              <a:rPr lang="en"/>
              <a:t>fourier</a:t>
            </a:r>
            <a:r>
              <a:rPr lang="en"/>
              <a:t> transform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Edges are high frequency changes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Maybe we want to find edges of a specific size (i.e. specific frequency)</a:t>
            </a:r>
            <a:endParaRPr/>
          </a:p>
        </p:txBody>
      </p:sp>
      <p:sp>
        <p:nvSpPr>
          <p:cNvPr id="554" name="Google Shape;554;p7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of Gaussian (DoG)</a:t>
            </a:r>
            <a:endParaRPr/>
          </a:p>
        </p:txBody>
      </p:sp>
      <p:sp>
        <p:nvSpPr>
          <p:cNvPr id="560" name="Google Shape;560;p73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Gaussian is a low pass filter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Strongly reduce components with frequency f </a:t>
            </a:r>
            <a:r>
              <a:rPr lang="en"/>
              <a:t>&lt;</a:t>
            </a:r>
            <a:r>
              <a:rPr lang="en"/>
              <a:t> σ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(g*I) low frequency components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 - (g*I) high frequency components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g(</a:t>
            </a:r>
            <a:r>
              <a:rPr lang="en">
                <a:solidFill>
                  <a:schemeClr val="dk1"/>
                </a:solidFill>
              </a:rPr>
              <a:t>σ1)*I - g(σ2)*I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Components in between these frequencies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g(σ1)*I - g(σ2)*I = [g(σ1) - g(σ2)]*I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1" name="Google Shape;561;p7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of Gaussian (DoG)</a:t>
            </a:r>
            <a:endParaRPr/>
          </a:p>
        </p:txBody>
      </p:sp>
      <p:sp>
        <p:nvSpPr>
          <p:cNvPr id="567" name="Google Shape;567;p74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g(σ1)*I - g(σ2)*I = [g(σ1) - g(σ2)]*I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8" name="Google Shape;568;p7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98" y="1729150"/>
            <a:ext cx="2346862" cy="2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432" y="1729162"/>
            <a:ext cx="2346862" cy="2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1086" y="1639662"/>
            <a:ext cx="2346862" cy="2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4"/>
          <p:cNvSpPr txBox="1"/>
          <p:nvPr/>
        </p:nvSpPr>
        <p:spPr>
          <a:xfrm>
            <a:off x="2425925" y="2664550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" sz="3600"/>
              <a:t>                  =</a:t>
            </a:r>
            <a:endParaRPr sz="3600"/>
          </a:p>
        </p:txBody>
      </p:sp>
      <p:sp>
        <p:nvSpPr>
          <p:cNvPr id="573" name="Google Shape;573;p74"/>
          <p:cNvSpPr txBox="1"/>
          <p:nvPr/>
        </p:nvSpPr>
        <p:spPr>
          <a:xfrm>
            <a:off x="868250" y="2209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σ = 2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4" name="Google Shape;574;p74"/>
          <p:cNvSpPr txBox="1"/>
          <p:nvPr/>
        </p:nvSpPr>
        <p:spPr>
          <a:xfrm>
            <a:off x="3738225" y="2209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σ = 1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of Gaussian (DoG)</a:t>
            </a:r>
            <a:endParaRPr/>
          </a:p>
        </p:txBody>
      </p:sp>
      <p:sp>
        <p:nvSpPr>
          <p:cNvPr id="580" name="Google Shape;580;p75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g(σ1)*I - g(σ2)*I = [g(σ1) - g(σ2)]*I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This looks a lot like our LoG!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(not actually the same but similar)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1" name="Google Shape;581;p7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9" y="686714"/>
            <a:ext cx="4548250" cy="485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_color" id="583" name="Google Shape;58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4338" y="2208050"/>
            <a:ext cx="3750174" cy="28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 (1 - 0)</a:t>
            </a:r>
            <a:endParaRPr/>
          </a:p>
        </p:txBody>
      </p:sp>
      <p:sp>
        <p:nvSpPr>
          <p:cNvPr id="589" name="Google Shape;589;p76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0" name="Google Shape;590;p7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792" y="764875"/>
            <a:ext cx="5674408" cy="42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 (2 - 1)</a:t>
            </a:r>
            <a:endParaRPr/>
          </a:p>
        </p:txBody>
      </p:sp>
      <p:sp>
        <p:nvSpPr>
          <p:cNvPr id="597" name="Google Shape;597;p77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8" name="Google Shape;598;p7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00" y="764875"/>
            <a:ext cx="5674401" cy="42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 (3 - 2)</a:t>
            </a:r>
            <a:endParaRPr/>
          </a:p>
        </p:txBody>
      </p:sp>
      <p:sp>
        <p:nvSpPr>
          <p:cNvPr id="605" name="Google Shape;605;p78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6" name="Google Shape;606;p7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00" y="764875"/>
            <a:ext cx="5674401" cy="42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 (4 - 3)</a:t>
            </a:r>
            <a:endParaRPr/>
          </a:p>
        </p:txBody>
      </p:sp>
      <p:sp>
        <p:nvSpPr>
          <p:cNvPr id="613" name="Google Shape;613;p79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4" name="Google Shape;614;p7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00" y="764875"/>
            <a:ext cx="5674401" cy="42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Another approach: gradient magnitude</a:t>
            </a:r>
            <a:endParaRPr sz="3000"/>
          </a:p>
        </p:txBody>
      </p:sp>
      <p:sp>
        <p:nvSpPr>
          <p:cNvPr id="621" name="Google Shape;621;p80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Don’t need 2nd derivatives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Just use magnitude of gradient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8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150" y="1597754"/>
            <a:ext cx="2515176" cy="342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325" y="1597750"/>
            <a:ext cx="2515176" cy="3429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80"/>
          <p:cNvCxnSpPr/>
          <p:nvPr/>
        </p:nvCxnSpPr>
        <p:spPr>
          <a:xfrm>
            <a:off x="3817850" y="3923900"/>
            <a:ext cx="5276100" cy="88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80"/>
          <p:cNvCxnSpPr/>
          <p:nvPr/>
        </p:nvCxnSpPr>
        <p:spPr>
          <a:xfrm flipH="1" rot="10800000">
            <a:off x="3831100" y="3950425"/>
            <a:ext cx="5103900" cy="91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Another approach: gradient magnitude</a:t>
            </a:r>
            <a:endParaRPr sz="3000"/>
          </a:p>
        </p:txBody>
      </p:sp>
      <p:sp>
        <p:nvSpPr>
          <p:cNvPr id="632" name="Google Shape;632;p81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Don’t need 2nd derivatives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Just use magnitude of gradient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Are we done? No!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3" name="Google Shape;633;p8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125" y="2868300"/>
            <a:ext cx="2159249" cy="2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2868300"/>
            <a:ext cx="2159249" cy="2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750" y="2078074"/>
            <a:ext cx="3923451" cy="29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shrinking interpolation bad, averaging good</a:t>
            </a:r>
            <a:endParaRPr sz="2400"/>
          </a:p>
        </p:txBody>
      </p:sp>
      <p:sp>
        <p:nvSpPr>
          <p:cNvPr id="108" name="Google Shape;108;p1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613" y="3093550"/>
            <a:ext cx="1934000" cy="19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000" y="926575"/>
            <a:ext cx="1934000" cy="19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388" y="3093550"/>
            <a:ext cx="1934000" cy="193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9"/>
          <p:cNvCxnSpPr/>
          <p:nvPr/>
        </p:nvCxnSpPr>
        <p:spPr>
          <a:xfrm flipH="1">
            <a:off x="3158700" y="3046975"/>
            <a:ext cx="736200" cy="773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9"/>
          <p:cNvCxnSpPr/>
          <p:nvPr/>
        </p:nvCxnSpPr>
        <p:spPr>
          <a:xfrm>
            <a:off x="5128175" y="3093550"/>
            <a:ext cx="804300" cy="804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9"/>
          <p:cNvSpPr txBox="1"/>
          <p:nvPr/>
        </p:nvSpPr>
        <p:spPr>
          <a:xfrm rot="-2521793">
            <a:off x="3431722" y="2857439"/>
            <a:ext cx="479001" cy="1056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endParaRPr sz="48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922600" y="2702200"/>
            <a:ext cx="1971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“interpolation”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6249800" y="2702200"/>
            <a:ext cx="1971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averaging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6800" y="2975700"/>
            <a:ext cx="467050" cy="4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Another approach: gradient magnitude</a:t>
            </a:r>
            <a:endParaRPr sz="3000"/>
          </a:p>
        </p:txBody>
      </p:sp>
      <p:sp>
        <p:nvSpPr>
          <p:cNvPr id="642" name="Google Shape;642;p82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Don’t need 2nd derivatives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Just use magnitude of gradient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Are we done? No!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3" name="Google Shape;643;p8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125" y="2868300"/>
            <a:ext cx="2159249" cy="2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2868300"/>
            <a:ext cx="2159249" cy="2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87350" y="-4291775"/>
            <a:ext cx="18679250" cy="140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we really want: line drawing</a:t>
            </a:r>
            <a:endParaRPr sz="3000"/>
          </a:p>
        </p:txBody>
      </p:sp>
      <p:sp>
        <p:nvSpPr>
          <p:cNvPr id="652" name="Google Shape;652;p8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513" y="106967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 Edge Detection</a:t>
            </a:r>
            <a:endParaRPr/>
          </a:p>
        </p:txBody>
      </p:sp>
      <p:sp>
        <p:nvSpPr>
          <p:cNvPr id="659" name="Google Shape;659;p84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Your first image processing pipeline!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Old-school CV is all about pipelines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Algorithm: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Smooth image (only want “real” edges, not noise)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Calculate gradient direction and magnitude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Non-maximum </a:t>
            </a:r>
            <a:r>
              <a:rPr lang="en"/>
              <a:t>suppression perpendicular to edge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Threshold into strong, weak, no edge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Connect together components</a:t>
            </a:r>
            <a:endParaRPr/>
          </a:p>
        </p:txBody>
      </p:sp>
      <p:sp>
        <p:nvSpPr>
          <p:cNvPr id="660" name="Google Shape;660;p8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http://bigwww.epfl.ch/demo/ip/demos/edgeDetector/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image</a:t>
            </a:r>
            <a:endParaRPr/>
          </a:p>
        </p:txBody>
      </p:sp>
      <p:sp>
        <p:nvSpPr>
          <p:cNvPr id="666" name="Google Shape;666;p85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You know how to do this, gaussians!</a:t>
            </a:r>
            <a:endParaRPr/>
          </a:p>
        </p:txBody>
      </p:sp>
      <p:pic>
        <p:nvPicPr>
          <p:cNvPr id="667" name="Google Shape;66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00" y="1492900"/>
            <a:ext cx="3527775" cy="35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http://bigwww.epfl.ch/demo/ip/demos/edgeDetector/</a:t>
            </a:r>
            <a:endParaRPr/>
          </a:p>
        </p:txBody>
      </p:sp>
      <p:pic>
        <p:nvPicPr>
          <p:cNvPr id="669" name="Google Shape;66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725" y="1499775"/>
            <a:ext cx="3527775" cy="35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6657" y="1818112"/>
            <a:ext cx="2346862" cy="2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5"/>
          <p:cNvSpPr/>
          <p:nvPr/>
        </p:nvSpPr>
        <p:spPr>
          <a:xfrm>
            <a:off x="3168300" y="3247850"/>
            <a:ext cx="1988475" cy="480700"/>
          </a:xfrm>
          <a:custGeom>
            <a:rect b="b" l="l" r="r" t="t"/>
            <a:pathLst>
              <a:path extrusionOk="0" h="19228" w="79539">
                <a:moveTo>
                  <a:pt x="0" y="9545"/>
                </a:moveTo>
                <a:cubicBezTo>
                  <a:pt x="2917" y="13257"/>
                  <a:pt x="2116" y="14059"/>
                  <a:pt x="5833" y="16968"/>
                </a:cubicBezTo>
                <a:cubicBezTo>
                  <a:pt x="9220" y="19618"/>
                  <a:pt x="14258" y="19089"/>
                  <a:pt x="18559" y="19089"/>
                </a:cubicBezTo>
                <a:cubicBezTo>
                  <a:pt x="24786" y="19089"/>
                  <a:pt x="31496" y="19645"/>
                  <a:pt x="37118" y="16968"/>
                </a:cubicBezTo>
                <a:cubicBezTo>
                  <a:pt x="50868" y="10421"/>
                  <a:pt x="64309" y="0"/>
                  <a:pt x="79539" y="0"/>
                </a:cubicBez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magnitude and direction</a:t>
            </a:r>
            <a:endParaRPr/>
          </a:p>
        </p:txBody>
      </p:sp>
      <p:sp>
        <p:nvSpPr>
          <p:cNvPr id="677" name="Google Shape;677;p86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Sobel filter</a:t>
            </a:r>
            <a:endParaRPr/>
          </a:p>
        </p:txBody>
      </p:sp>
      <p:pic>
        <p:nvPicPr>
          <p:cNvPr id="678" name="Google Shape;6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425" y="1499775"/>
            <a:ext cx="3527775" cy="35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http://bigwww.epfl.ch/demo/ip/demos/edgeDetector/</a:t>
            </a:r>
            <a:endParaRPr/>
          </a:p>
        </p:txBody>
      </p:sp>
      <p:pic>
        <p:nvPicPr>
          <p:cNvPr id="680" name="Google Shape;68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125" y="2868300"/>
            <a:ext cx="2159249" cy="21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00" y="2868300"/>
            <a:ext cx="2159249" cy="215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Non-maximum suppression</a:t>
            </a:r>
            <a:endParaRPr/>
          </a:p>
        </p:txBody>
      </p:sp>
      <p:sp>
        <p:nvSpPr>
          <p:cNvPr id="687" name="Google Shape;687;p87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Want single pixel edges, not thick blurry lines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Need to check nearby pixels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See if response is highest</a:t>
            </a:r>
            <a:endParaRPr/>
          </a:p>
        </p:txBody>
      </p:sp>
      <p:sp>
        <p:nvSpPr>
          <p:cNvPr id="688" name="Google Shape;688;p8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http://bigwww.epfl.ch/demo/ip/demos/edgeDetector/</a:t>
            </a:r>
            <a:endParaRPr/>
          </a:p>
        </p:txBody>
      </p:sp>
      <p:pic>
        <p:nvPicPr>
          <p:cNvPr id="689" name="Google Shape;68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425" y="1499775"/>
            <a:ext cx="3527775" cy="35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7"/>
          <p:cNvSpPr/>
          <p:nvPr/>
        </p:nvSpPr>
        <p:spPr>
          <a:xfrm>
            <a:off x="5620725" y="2465700"/>
            <a:ext cx="234900" cy="234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Non-maximum suppression</a:t>
            </a:r>
            <a:endParaRPr/>
          </a:p>
        </p:txBody>
      </p:sp>
      <p:pic>
        <p:nvPicPr>
          <p:cNvPr id="696" name="Google Shape;69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87" y="764875"/>
            <a:ext cx="4378625" cy="4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Non-maximum suppression</a:t>
            </a:r>
            <a:endParaRPr/>
          </a:p>
        </p:txBody>
      </p:sp>
      <p:pic>
        <p:nvPicPr>
          <p:cNvPr id="702" name="Google Shape;70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88" y="764875"/>
            <a:ext cx="4378625" cy="437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Non-maximum suppression</a:t>
            </a:r>
            <a:endParaRPr/>
          </a:p>
        </p:txBody>
      </p:sp>
      <p:pic>
        <p:nvPicPr>
          <p:cNvPr id="708" name="Google Shape;70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88" y="764875"/>
            <a:ext cx="4378625" cy="4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Non-maximum suppression</a:t>
            </a:r>
            <a:endParaRPr/>
          </a:p>
        </p:txBody>
      </p:sp>
      <p:pic>
        <p:nvPicPr>
          <p:cNvPr id="714" name="Google Shape;71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70" y="764875"/>
            <a:ext cx="4378669" cy="4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Convolution: Weighted sum over pixels</a:t>
            </a:r>
            <a:endParaRPr sz="3000"/>
          </a:p>
        </p:txBody>
      </p:sp>
      <p:sp>
        <p:nvSpPr>
          <p:cNvPr id="123" name="Google Shape;123;p2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25" y="1069675"/>
            <a:ext cx="744595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Non-maximum suppression</a:t>
            </a:r>
            <a:endParaRPr/>
          </a:p>
        </p:txBody>
      </p:sp>
      <p:pic>
        <p:nvPicPr>
          <p:cNvPr id="720" name="Google Shape;72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88" y="764875"/>
            <a:ext cx="4378625" cy="4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Non-maximum suppression</a:t>
            </a:r>
            <a:endParaRPr/>
          </a:p>
        </p:txBody>
      </p:sp>
      <p:pic>
        <p:nvPicPr>
          <p:cNvPr id="726" name="Google Shape;7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701" y="764875"/>
            <a:ext cx="4378599" cy="4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Non-maximum suppression</a:t>
            </a:r>
            <a:endParaRPr/>
          </a:p>
        </p:txBody>
      </p:sp>
      <p:pic>
        <p:nvPicPr>
          <p:cNvPr id="732" name="Google Shape;7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88" y="764875"/>
            <a:ext cx="4378625" cy="4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Non-maximum suppression</a:t>
            </a:r>
            <a:endParaRPr/>
          </a:p>
        </p:txBody>
      </p:sp>
      <p:sp>
        <p:nvSpPr>
          <p:cNvPr id="738" name="Google Shape;738;p9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http://bigwww.epfl.ch/demo/ip/demos/edgeDetector/</a:t>
            </a:r>
            <a:endParaRPr/>
          </a:p>
        </p:txBody>
      </p:sp>
      <p:pic>
        <p:nvPicPr>
          <p:cNvPr id="739" name="Google Shape;73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825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5"/>
          <p:cNvSpPr/>
          <p:nvPr/>
        </p:nvSpPr>
        <p:spPr>
          <a:xfrm>
            <a:off x="2770600" y="1451429"/>
            <a:ext cx="2611525" cy="696125"/>
          </a:xfrm>
          <a:custGeom>
            <a:rect b="b" l="l" r="r" t="t"/>
            <a:pathLst>
              <a:path extrusionOk="0" h="27845" w="104461">
                <a:moveTo>
                  <a:pt x="0" y="27845"/>
                </a:moveTo>
                <a:cubicBezTo>
                  <a:pt x="16303" y="14049"/>
                  <a:pt x="37207" y="4500"/>
                  <a:pt x="58328" y="1332"/>
                </a:cubicBezTo>
                <a:cubicBezTo>
                  <a:pt x="64970" y="336"/>
                  <a:pt x="72179" y="-1001"/>
                  <a:pt x="78478" y="1332"/>
                </a:cubicBezTo>
                <a:cubicBezTo>
                  <a:pt x="88962" y="5215"/>
                  <a:pt x="96552" y="14640"/>
                  <a:pt x="104461" y="22542"/>
                </a:cubicBez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 edges</a:t>
            </a:r>
            <a:endParaRPr/>
          </a:p>
        </p:txBody>
      </p:sp>
      <p:sp>
        <p:nvSpPr>
          <p:cNvPr id="747" name="Google Shape;747;p96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Still some noise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Only want strong edges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2 thresholds, 3 cases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 &gt; T: strong edge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 &lt; T but R &gt; t: weak edge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 &lt; t: no edge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Why two thresholds?</a:t>
            </a:r>
            <a:endParaRPr/>
          </a:p>
        </p:txBody>
      </p:sp>
      <p:sp>
        <p:nvSpPr>
          <p:cNvPr id="748" name="Google Shape;748;p9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http://bigwww.epfl.ch/demo/ip/demos/edgeDetector/</a:t>
            </a:r>
            <a:endParaRPr/>
          </a:p>
        </p:txBody>
      </p:sp>
      <p:pic>
        <p:nvPicPr>
          <p:cNvPr id="749" name="Google Shape;74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425" y="1492900"/>
            <a:ext cx="3527775" cy="35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‘em up!</a:t>
            </a:r>
            <a:endParaRPr/>
          </a:p>
        </p:txBody>
      </p:sp>
      <p:sp>
        <p:nvSpPr>
          <p:cNvPr id="755" name="Google Shape;755;p97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Strong edges are edges!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Weak edges are edges </a:t>
            </a:r>
            <a:br>
              <a:rPr lang="en"/>
            </a:br>
            <a:r>
              <a:rPr lang="en"/>
              <a:t>iff they connect to strong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Look in some neighborhood</a:t>
            </a:r>
            <a:br>
              <a:rPr lang="en"/>
            </a:br>
            <a:r>
              <a:rPr lang="en"/>
              <a:t>(usually 8 closest)</a:t>
            </a:r>
            <a:endParaRPr/>
          </a:p>
        </p:txBody>
      </p:sp>
      <p:sp>
        <p:nvSpPr>
          <p:cNvPr id="756" name="Google Shape;756;p9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http://bigwww.epfl.ch/demo/ip/demos/edgeDetector/</a:t>
            </a:r>
            <a:endParaRPr/>
          </a:p>
        </p:txBody>
      </p:sp>
      <p:pic>
        <p:nvPicPr>
          <p:cNvPr id="757" name="Google Shape;75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25" y="1482375"/>
            <a:ext cx="3527775" cy="35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 Edge Detection</a:t>
            </a:r>
            <a:endParaRPr/>
          </a:p>
        </p:txBody>
      </p:sp>
      <p:sp>
        <p:nvSpPr>
          <p:cNvPr id="763" name="Google Shape;763;p98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Your first image processing pipeline!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Old-school CV is all about pipelines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Algorithm: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Smooth image (only want “real” edges, not noise)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Calculate gradient direction and magnitude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Non-maximum suppression perpendicular to edge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Threshold into strong, weak, no edge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Connect together components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Tunable: Sigma, thresholds</a:t>
            </a:r>
            <a:endParaRPr/>
          </a:p>
        </p:txBody>
      </p:sp>
      <p:sp>
        <p:nvSpPr>
          <p:cNvPr id="764" name="Google Shape;764;p9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http://bigwww.epfl.ch/demo/ip/demos/edgeDetector/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 Edge Detection</a:t>
            </a:r>
            <a:endParaRPr/>
          </a:p>
        </p:txBody>
      </p:sp>
      <p:sp>
        <p:nvSpPr>
          <p:cNvPr id="770" name="Google Shape;770;p99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9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http://bigwww.epfl.ch/demo/ip/demos/edgeDetector/</a:t>
            </a:r>
            <a:endParaRPr/>
          </a:p>
        </p:txBody>
      </p:sp>
      <p:pic>
        <p:nvPicPr>
          <p:cNvPr id="772" name="Google Shape;77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54350"/>
            <a:ext cx="4255800" cy="42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700" y="754350"/>
            <a:ext cx="4255800" cy="42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is there?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 what can we do with these convolutions anyway?</a:t>
            </a:r>
            <a:endParaRPr/>
          </a:p>
        </p:txBody>
      </p:sp>
      <p:sp>
        <p:nvSpPr>
          <p:cNvPr id="784" name="Google Shape;784;p101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Blurring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Sharpening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Edges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Features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Derivatives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Super-resolution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Classification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Detection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Image captioning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...</a:t>
            </a:r>
            <a:endParaRPr/>
          </a:p>
        </p:txBody>
      </p:sp>
      <p:sp>
        <p:nvSpPr>
          <p:cNvPr id="785" name="Google Shape;785;p10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01"/>
          <p:cNvSpPr/>
          <p:nvPr/>
        </p:nvSpPr>
        <p:spPr>
          <a:xfrm>
            <a:off x="729100" y="2107775"/>
            <a:ext cx="1617300" cy="43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Filters</a:t>
            </a:r>
            <a:endParaRPr sz="3000"/>
          </a:p>
        </p:txBody>
      </p:sp>
      <p:sp>
        <p:nvSpPr>
          <p:cNvPr id="130" name="Google Shape;130;p2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513" y="1786838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25" y="1786838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725" y="563100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2050" y="3043700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1525" y="3043700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6350" y="764875"/>
            <a:ext cx="1983850" cy="19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Features!</a:t>
            </a:r>
            <a:endParaRPr/>
          </a:p>
        </p:txBody>
      </p:sp>
      <p:sp>
        <p:nvSpPr>
          <p:cNvPr id="792" name="Google Shape;792;p102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Highly descriptive local regions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Ways to describe those regions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Useful for: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Matching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Recognition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Detection</a:t>
            </a:r>
            <a:endParaRPr/>
          </a:p>
        </p:txBody>
      </p:sp>
      <p:sp>
        <p:nvSpPr>
          <p:cNvPr id="793" name="Google Shape;793;p10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" name="Google Shape;794;p102"/>
          <p:cNvGrpSpPr/>
          <p:nvPr/>
        </p:nvGrpSpPr>
        <p:grpSpPr>
          <a:xfrm>
            <a:off x="369636" y="3235230"/>
            <a:ext cx="3988790" cy="1419552"/>
            <a:chOff x="838200" y="995363"/>
            <a:chExt cx="7485063" cy="2663825"/>
          </a:xfrm>
        </p:grpSpPr>
        <p:pic>
          <p:nvPicPr>
            <p:cNvPr descr="SIFT2" id="795" name="Google Shape;795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48200" y="995363"/>
              <a:ext cx="3675063" cy="266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IFT1" id="796" name="Google Shape;796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200" y="995363"/>
              <a:ext cx="3675063" cy="26638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97" name="Google Shape;797;p102"/>
            <p:cNvCxnSpPr/>
            <p:nvPr/>
          </p:nvCxnSpPr>
          <p:spPr>
            <a:xfrm flipH="1" rot="10800000">
              <a:off x="3289300" y="1828800"/>
              <a:ext cx="1905000" cy="152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98" name="Google Shape;798;p102"/>
            <p:cNvSpPr/>
            <p:nvPr/>
          </p:nvSpPr>
          <p:spPr>
            <a:xfrm>
              <a:off x="4232275" y="2046288"/>
              <a:ext cx="1790700" cy="52387"/>
            </a:xfrm>
            <a:custGeom>
              <a:rect b="b" l="l" r="r" t="t"/>
              <a:pathLst>
                <a:path extrusionOk="0" h="33" w="1128">
                  <a:moveTo>
                    <a:pt x="0" y="33"/>
                  </a:moveTo>
                  <a:lnTo>
                    <a:pt x="1128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9" name="Google Shape;799;p102"/>
            <p:cNvCxnSpPr/>
            <p:nvPr/>
          </p:nvCxnSpPr>
          <p:spPr>
            <a:xfrm flipH="1" rot="10800000">
              <a:off x="3724275" y="3200475"/>
              <a:ext cx="1698600" cy="142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00" name="Google Shape;800;p102"/>
            <p:cNvSpPr/>
            <p:nvPr/>
          </p:nvSpPr>
          <p:spPr>
            <a:xfrm>
              <a:off x="4154488" y="2608263"/>
              <a:ext cx="1733550" cy="47625"/>
            </a:xfrm>
            <a:custGeom>
              <a:rect b="b" l="l" r="r" t="t"/>
              <a:pathLst>
                <a:path extrusionOk="0" h="30" w="1092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1" name="Google Shape;801;p102"/>
            <p:cNvCxnSpPr/>
            <p:nvPr/>
          </p:nvCxnSpPr>
          <p:spPr>
            <a:xfrm flipH="1" rot="10800000">
              <a:off x="3444875" y="2324075"/>
              <a:ext cx="1825500" cy="130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02" name="Google Shape;802;p102"/>
            <p:cNvSpPr/>
            <p:nvPr/>
          </p:nvSpPr>
          <p:spPr>
            <a:xfrm>
              <a:off x="4016375" y="2928938"/>
              <a:ext cx="1614488" cy="103187"/>
            </a:xfrm>
            <a:custGeom>
              <a:rect b="b" l="l" r="r" t="t"/>
              <a:pathLst>
                <a:path extrusionOk="0" h="65" w="1017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02"/>
            <p:cNvSpPr/>
            <p:nvPr/>
          </p:nvSpPr>
          <p:spPr>
            <a:xfrm>
              <a:off x="3048000" y="1958975"/>
              <a:ext cx="1785938" cy="174625"/>
            </a:xfrm>
            <a:custGeom>
              <a:rect b="b" l="l" r="r" t="t"/>
              <a:pathLst>
                <a:path extrusionOk="0" h="110" w="1125">
                  <a:moveTo>
                    <a:pt x="0" y="110"/>
                  </a:moveTo>
                  <a:lnTo>
                    <a:pt x="1125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02"/>
            <p:cNvSpPr/>
            <p:nvPr/>
          </p:nvSpPr>
          <p:spPr>
            <a:xfrm>
              <a:off x="4168775" y="2714625"/>
              <a:ext cx="1709738" cy="55563"/>
            </a:xfrm>
            <a:custGeom>
              <a:rect b="b" l="l" r="r" t="t"/>
              <a:pathLst>
                <a:path extrusionOk="0" h="35" w="1077">
                  <a:moveTo>
                    <a:pt x="0" y="35"/>
                  </a:moveTo>
                  <a:lnTo>
                    <a:pt x="1077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02"/>
            <p:cNvSpPr/>
            <p:nvPr/>
          </p:nvSpPr>
          <p:spPr>
            <a:xfrm>
              <a:off x="4419600" y="2157413"/>
              <a:ext cx="1790700" cy="52387"/>
            </a:xfrm>
            <a:custGeom>
              <a:rect b="b" l="l" r="r" t="t"/>
              <a:pathLst>
                <a:path extrusionOk="0" h="33" w="1128">
                  <a:moveTo>
                    <a:pt x="0" y="33"/>
                  </a:moveTo>
                  <a:lnTo>
                    <a:pt x="1128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6" name="Google Shape;806;p102"/>
            <p:cNvCxnSpPr/>
            <p:nvPr/>
          </p:nvCxnSpPr>
          <p:spPr>
            <a:xfrm flipH="1" rot="10800000">
              <a:off x="3597275" y="2438375"/>
              <a:ext cx="1825500" cy="130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07" name="Google Shape;807;p102"/>
            <p:cNvSpPr/>
            <p:nvPr/>
          </p:nvSpPr>
          <p:spPr>
            <a:xfrm>
              <a:off x="4267200" y="2386013"/>
              <a:ext cx="1790700" cy="52387"/>
            </a:xfrm>
            <a:custGeom>
              <a:rect b="b" l="l" r="r" t="t"/>
              <a:pathLst>
                <a:path extrusionOk="0" h="33" w="1128">
                  <a:moveTo>
                    <a:pt x="0" y="33"/>
                  </a:moveTo>
                  <a:lnTo>
                    <a:pt x="1128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02"/>
            <p:cNvSpPr/>
            <p:nvPr/>
          </p:nvSpPr>
          <p:spPr>
            <a:xfrm>
              <a:off x="3886200" y="3402013"/>
              <a:ext cx="1614488" cy="103187"/>
            </a:xfrm>
            <a:custGeom>
              <a:rect b="b" l="l" r="r" t="t"/>
              <a:pathLst>
                <a:path extrusionOk="0" h="65" w="1017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02"/>
            <p:cNvSpPr/>
            <p:nvPr/>
          </p:nvSpPr>
          <p:spPr>
            <a:xfrm>
              <a:off x="3657600" y="3081338"/>
              <a:ext cx="1614488" cy="103187"/>
            </a:xfrm>
            <a:custGeom>
              <a:rect b="b" l="l" r="r" t="t"/>
              <a:pathLst>
                <a:path extrusionOk="0" h="65" w="1017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02"/>
            <p:cNvSpPr/>
            <p:nvPr/>
          </p:nvSpPr>
          <p:spPr>
            <a:xfrm>
              <a:off x="3776663" y="2819400"/>
              <a:ext cx="1709738" cy="55563"/>
            </a:xfrm>
            <a:custGeom>
              <a:rect b="b" l="l" r="r" t="t"/>
              <a:pathLst>
                <a:path extrusionOk="0" h="35" w="1077">
                  <a:moveTo>
                    <a:pt x="0" y="35"/>
                  </a:moveTo>
                  <a:lnTo>
                    <a:pt x="1077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02"/>
            <p:cNvSpPr/>
            <p:nvPr/>
          </p:nvSpPr>
          <p:spPr>
            <a:xfrm>
              <a:off x="3581400" y="2286000"/>
              <a:ext cx="1790700" cy="52388"/>
            </a:xfrm>
            <a:custGeom>
              <a:rect b="b" l="l" r="r" t="t"/>
              <a:pathLst>
                <a:path extrusionOk="0" h="33" w="1128">
                  <a:moveTo>
                    <a:pt x="0" y="33"/>
                  </a:moveTo>
                  <a:lnTo>
                    <a:pt x="1128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02"/>
            <p:cNvSpPr/>
            <p:nvPr/>
          </p:nvSpPr>
          <p:spPr>
            <a:xfrm>
              <a:off x="3429000" y="2133600"/>
              <a:ext cx="1790700" cy="52388"/>
            </a:xfrm>
            <a:custGeom>
              <a:rect b="b" l="l" r="r" t="t"/>
              <a:pathLst>
                <a:path extrusionOk="0" h="33" w="1128">
                  <a:moveTo>
                    <a:pt x="0" y="33"/>
                  </a:moveTo>
                  <a:lnTo>
                    <a:pt x="1128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02"/>
            <p:cNvSpPr/>
            <p:nvPr/>
          </p:nvSpPr>
          <p:spPr>
            <a:xfrm>
              <a:off x="3733800" y="1958975"/>
              <a:ext cx="1785938" cy="174625"/>
            </a:xfrm>
            <a:custGeom>
              <a:rect b="b" l="l" r="r" t="t"/>
              <a:pathLst>
                <a:path extrusionOk="0" h="110" w="1125">
                  <a:moveTo>
                    <a:pt x="0" y="110"/>
                  </a:moveTo>
                  <a:lnTo>
                    <a:pt x="1125" y="0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4" name="Google Shape;814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975" y="2392300"/>
            <a:ext cx="3374299" cy="337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726" y="1677824"/>
            <a:ext cx="3108100" cy="14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6700" y="764875"/>
            <a:ext cx="2107800" cy="21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good feature?</a:t>
            </a:r>
            <a:endParaRPr/>
          </a:p>
        </p:txBody>
      </p:sp>
      <p:sp>
        <p:nvSpPr>
          <p:cNvPr id="822" name="Google Shape;822;p103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/>
              <a:t>Want to find patches in image that are useful or have some meaning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For objects, want a patch that is common to that object but not in general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For panorama stitching, want patches that we can find easily in another image of same place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Good features are </a:t>
            </a:r>
            <a:r>
              <a:rPr lang="en" u="sng"/>
              <a:t>unique</a:t>
            </a:r>
            <a:r>
              <a:rPr lang="en"/>
              <a:t>!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find the “same” feature easily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mistaken for “different” features</a:t>
            </a:r>
            <a:endParaRPr/>
          </a:p>
        </p:txBody>
      </p:sp>
      <p:sp>
        <p:nvSpPr>
          <p:cNvPr id="823" name="Google Shape;823;p10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close are two patches?</a:t>
            </a:r>
            <a:endParaRPr/>
          </a:p>
        </p:txBody>
      </p:sp>
      <p:sp>
        <p:nvSpPr>
          <p:cNvPr id="829" name="Google Shape;829;p104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/>
              <a:t>Sum squared difference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Images I, J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Σ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baseline="-25000" lang="en"/>
              <a:t>,y</a:t>
            </a:r>
            <a:r>
              <a:rPr lang="en"/>
              <a:t> (I(x,y) - J(x,y))</a:t>
            </a:r>
            <a:r>
              <a:rPr baseline="30000" lang="en"/>
              <a:t>2</a:t>
            </a:r>
            <a:endParaRPr/>
          </a:p>
        </p:txBody>
      </p:sp>
      <p:sp>
        <p:nvSpPr>
          <p:cNvPr id="830" name="Google Shape;830;p10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find unique patches?</a:t>
            </a:r>
            <a:endParaRPr/>
          </a:p>
        </p:txBody>
      </p:sp>
      <p:sp>
        <p:nvSpPr>
          <p:cNvPr id="836" name="Google Shape;836;p105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Say we are stitching a panorama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Want patches in image to match to other image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Need to only match one spot</a:t>
            </a:r>
            <a:endParaRPr/>
          </a:p>
        </p:txBody>
      </p:sp>
      <p:sp>
        <p:nvSpPr>
          <p:cNvPr id="837" name="Google Shape;837;p10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87" y="2153925"/>
            <a:ext cx="2150031" cy="286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783" y="2153931"/>
            <a:ext cx="2150031" cy="286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find unique patches?</a:t>
            </a:r>
            <a:endParaRPr/>
          </a:p>
        </p:txBody>
      </p:sp>
      <p:sp>
        <p:nvSpPr>
          <p:cNvPr id="845" name="Google Shape;845;p106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Sky: bad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Very little variation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Could match any other sky</a:t>
            </a:r>
            <a:endParaRPr/>
          </a:p>
        </p:txBody>
      </p:sp>
      <p:sp>
        <p:nvSpPr>
          <p:cNvPr id="846" name="Google Shape;846;p10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7" name="Google Shape;84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700" y="764875"/>
            <a:ext cx="4255798" cy="4255798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06"/>
          <p:cNvSpPr/>
          <p:nvPr/>
        </p:nvSpPr>
        <p:spPr>
          <a:xfrm>
            <a:off x="4984425" y="1166575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find unique patches?</a:t>
            </a:r>
            <a:endParaRPr/>
          </a:p>
        </p:txBody>
      </p:sp>
      <p:sp>
        <p:nvSpPr>
          <p:cNvPr id="854" name="Google Shape;854;p107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Sky: bad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Very little variation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Could match any other sky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Edge: ok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Variation in one direction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Could match other patches</a:t>
            </a:r>
            <a:br>
              <a:rPr lang="en"/>
            </a:br>
            <a:r>
              <a:rPr lang="en"/>
              <a:t>a</a:t>
            </a:r>
            <a:r>
              <a:rPr lang="en"/>
              <a:t>long same edge</a:t>
            </a:r>
            <a:endParaRPr/>
          </a:p>
        </p:txBody>
      </p:sp>
      <p:sp>
        <p:nvSpPr>
          <p:cNvPr id="855" name="Google Shape;855;p10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6" name="Google Shape;85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700" y="764875"/>
            <a:ext cx="4255798" cy="4255798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07"/>
          <p:cNvSpPr/>
          <p:nvPr/>
        </p:nvSpPr>
        <p:spPr>
          <a:xfrm>
            <a:off x="7092175" y="4321250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find unique patches?</a:t>
            </a:r>
            <a:endParaRPr/>
          </a:p>
        </p:txBody>
      </p:sp>
      <p:sp>
        <p:nvSpPr>
          <p:cNvPr id="863" name="Google Shape;863;p108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Sky: bad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Very little variation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Could match any other sky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Edge: ok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Variation in one direction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Could match other patches</a:t>
            </a:r>
            <a:br>
              <a:rPr lang="en"/>
            </a:br>
            <a:r>
              <a:rPr lang="en"/>
              <a:t>along same edge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Corners: good!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 one alignment matches</a:t>
            </a:r>
            <a:endParaRPr/>
          </a:p>
        </p:txBody>
      </p:sp>
      <p:sp>
        <p:nvSpPr>
          <p:cNvPr id="864" name="Google Shape;864;p10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700" y="764875"/>
            <a:ext cx="4255798" cy="4255798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08"/>
          <p:cNvSpPr/>
          <p:nvPr/>
        </p:nvSpPr>
        <p:spPr>
          <a:xfrm>
            <a:off x="5978625" y="2399425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find unique patches?</a:t>
            </a:r>
            <a:endParaRPr/>
          </a:p>
        </p:txBody>
      </p:sp>
      <p:sp>
        <p:nvSpPr>
          <p:cNvPr id="872" name="Google Shape;872;p109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/>
              <a:t>Want a patch that is unique in the image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Can calculate distance between patch and every other patch, lot of computation</a:t>
            </a:r>
            <a:endParaRPr/>
          </a:p>
        </p:txBody>
      </p:sp>
      <p:sp>
        <p:nvSpPr>
          <p:cNvPr id="873" name="Google Shape;873;p10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325" y="2041500"/>
            <a:ext cx="2979175" cy="29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09"/>
          <p:cNvSpPr/>
          <p:nvPr/>
        </p:nvSpPr>
        <p:spPr>
          <a:xfrm>
            <a:off x="4759050" y="2942950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09"/>
          <p:cNvSpPr txBox="1"/>
          <p:nvPr/>
        </p:nvSpPr>
        <p:spPr>
          <a:xfrm>
            <a:off x="5204375" y="2626225"/>
            <a:ext cx="520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*</a:t>
            </a:r>
            <a:endParaRPr sz="60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1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find unique patches?</a:t>
            </a:r>
            <a:endParaRPr/>
          </a:p>
        </p:txBody>
      </p:sp>
      <p:sp>
        <p:nvSpPr>
          <p:cNvPr id="882" name="Google Shape;882;p110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/>
              <a:t>Want a patch that is unique in the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Can calculate distance between patch and every other patch, lot of computation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Instead, we could think about auto-correlation: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well does image match shifted version of itself?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Σ</a:t>
            </a:r>
            <a:r>
              <a:rPr b="1" baseline="-25000"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Σ</a:t>
            </a:r>
            <a:r>
              <a:rPr baseline="-25000" lang="en">
                <a:solidFill>
                  <a:schemeClr val="dk1"/>
                </a:solidFill>
              </a:rPr>
              <a:t>x,y</a:t>
            </a:r>
            <a:r>
              <a:rPr lang="en">
                <a:solidFill>
                  <a:schemeClr val="dk1"/>
                </a:solidFill>
              </a:rPr>
              <a:t> (I(x,y) - I(x+</a:t>
            </a:r>
            <a:r>
              <a:rPr b="1"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,y+</a:t>
            </a:r>
            <a:r>
              <a:rPr b="1" lang="en">
                <a:solidFill>
                  <a:schemeClr val="dk1"/>
                </a:solidFill>
              </a:rPr>
              <a:t>d</a:t>
            </a:r>
            <a:r>
              <a:rPr baseline="-25000" lang="en">
                <a:solidFill>
                  <a:schemeClr val="dk1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))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Measure of self-difference </a:t>
            </a:r>
            <a:r>
              <a:rPr lang="en" sz="1800">
                <a:solidFill>
                  <a:schemeClr val="dk1"/>
                </a:solidFill>
              </a:rPr>
              <a:t>(how am I not myself?)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83" name="Google Shape;883;p11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Self-difference</a:t>
            </a:r>
            <a:endParaRPr/>
          </a:p>
        </p:txBody>
      </p:sp>
      <p:sp>
        <p:nvSpPr>
          <p:cNvPr id="889" name="Google Shape;889;p111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Sky: low everywhere</a:t>
            </a:r>
            <a:endParaRPr/>
          </a:p>
        </p:txBody>
      </p:sp>
      <p:sp>
        <p:nvSpPr>
          <p:cNvPr id="890" name="Google Shape;890;p11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700" y="764875"/>
            <a:ext cx="4255798" cy="4255798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11"/>
          <p:cNvSpPr/>
          <p:nvPr/>
        </p:nvSpPr>
        <p:spPr>
          <a:xfrm>
            <a:off x="5978625" y="2399425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11"/>
          <p:cNvSpPr/>
          <p:nvPr/>
        </p:nvSpPr>
        <p:spPr>
          <a:xfrm>
            <a:off x="7112000" y="4328200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11"/>
          <p:cNvSpPr/>
          <p:nvPr/>
        </p:nvSpPr>
        <p:spPr>
          <a:xfrm>
            <a:off x="6213525" y="1060425"/>
            <a:ext cx="234900" cy="234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00" y="1295325"/>
            <a:ext cx="3725348" cy="372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